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4" autoAdjust="0"/>
    <p:restoredTop sz="94660"/>
  </p:normalViewPr>
  <p:slideViewPr>
    <p:cSldViewPr>
      <p:cViewPr>
        <p:scale>
          <a:sx n="62" d="100"/>
          <a:sy n="62" d="100"/>
        </p:scale>
        <p:origin x="-156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C2F4A1-A4CB-4CC7-AC35-3BFD520822CD}" type="datetimeFigureOut">
              <a:rPr lang="cs-CZ" smtClean="0"/>
              <a:t>13. 11. 2018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FB144F-5962-4C42-B255-75658DFB244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rikacakorova.cz/5tipu-pro-zvyseni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91680" y="188640"/>
            <a:ext cx="7452320" cy="2088232"/>
          </a:xfrm>
        </p:spPr>
        <p:txBody>
          <a:bodyPr>
            <a:noAutofit/>
          </a:bodyPr>
          <a:lstStyle/>
          <a:p>
            <a:pPr algn="ctr"/>
            <a:r>
              <a:rPr lang="cs-CZ" sz="5400" b="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VYVARUJTE SE TĚCHTO ZBYTEČNÝCH CHYB</a:t>
            </a:r>
            <a:endParaRPr lang="cs-CZ" sz="5400" b="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7452320" cy="1227584"/>
          </a:xfrm>
        </p:spPr>
        <p:txBody>
          <a:bodyPr/>
          <a:lstStyle/>
          <a:p>
            <a:pPr algn="ctr"/>
            <a:r>
              <a:rPr lang="cs-CZ" dirty="0" smtClean="0"/>
              <a:t>ANEB NEJČASTĚJŠÍ MÝLKY SPOJENÉ S TVORBOU E-</a:t>
            </a:r>
            <a:r>
              <a:rPr lang="cs-CZ" dirty="0" err="1" smtClean="0"/>
              <a:t>BOOKU</a:t>
            </a:r>
            <a:endParaRPr lang="cs-CZ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4572000" y="6453336"/>
            <a:ext cx="4392488" cy="404664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cs-CZ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©2018 Erika Čákorová, www.</a:t>
            </a:r>
            <a:r>
              <a:rPr lang="cs-CZ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erikacakorova.cz</a:t>
            </a:r>
            <a:endParaRPr kumimoji="0" lang="cs-CZ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ázek 4" descr="1.PNG"/>
          <p:cNvPicPr>
            <a:picLocks noChangeAspect="1"/>
          </p:cNvPicPr>
          <p:nvPr/>
        </p:nvPicPr>
        <p:blipFill>
          <a:blip r:embed="rId2" cstate="print">
            <a:lum bright="-20000" contrast="20000"/>
          </a:blip>
          <a:stretch>
            <a:fillRect/>
          </a:stretch>
        </p:blipFill>
        <p:spPr>
          <a:xfrm>
            <a:off x="4283968" y="3861048"/>
            <a:ext cx="2057687" cy="18031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PÍŠETE PRO ČTENÁŘE NEBO PRO SEBE?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547664" y="3236984"/>
            <a:ext cx="6377136" cy="3621016"/>
          </a:xfrm>
        </p:spPr>
        <p:txBody>
          <a:bodyPr/>
          <a:lstStyle/>
          <a:p>
            <a:r>
              <a:rPr lang="cs-CZ" dirty="0" smtClean="0"/>
              <a:t>Co si z toho čtenář odnese?</a:t>
            </a:r>
          </a:p>
          <a:p>
            <a:r>
              <a:rPr lang="cs-CZ" dirty="0" smtClean="0"/>
              <a:t>Co mu </a:t>
            </a:r>
            <a:r>
              <a:rPr lang="cs-CZ" dirty="0" err="1" smtClean="0"/>
              <a:t>přečtšní</a:t>
            </a:r>
            <a:r>
              <a:rPr lang="cs-CZ" dirty="0" smtClean="0"/>
              <a:t> e-</a:t>
            </a:r>
            <a:r>
              <a:rPr lang="cs-CZ" dirty="0" err="1" smtClean="0"/>
              <a:t>booku</a:t>
            </a:r>
            <a:r>
              <a:rPr lang="cs-CZ" dirty="0" smtClean="0"/>
              <a:t> dá?</a:t>
            </a:r>
          </a:p>
          <a:p>
            <a:r>
              <a:rPr lang="cs-CZ" dirty="0" smtClean="0"/>
              <a:t>Jak mu to změní život?</a:t>
            </a:r>
          </a:p>
          <a:p>
            <a:r>
              <a:rPr lang="cs-CZ" dirty="0" smtClean="0"/>
              <a:t>K čemu ho to má motivovat?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476672"/>
            <a:ext cx="63464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00808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CO BUDE NA KONCI E-</a:t>
            </a:r>
            <a:r>
              <a:rPr lang="cs-CZ" dirty="0" err="1" smtClean="0"/>
              <a:t>BOOKU</a:t>
            </a:r>
            <a:r>
              <a:rPr lang="cs-CZ" dirty="0" smtClean="0"/>
              <a:t> VÝZVOU K AKCI?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1547664" y="3236984"/>
            <a:ext cx="6377136" cy="3621016"/>
          </a:xfrm>
        </p:spPr>
        <p:txBody>
          <a:bodyPr/>
          <a:lstStyle/>
          <a:p>
            <a:r>
              <a:rPr lang="cs-CZ" dirty="0" smtClean="0"/>
              <a:t>Zapomeňte na budu ráda, když mi napíšete, jak se vám e-</a:t>
            </a:r>
            <a:r>
              <a:rPr lang="cs-CZ" dirty="0" err="1" smtClean="0"/>
              <a:t>book</a:t>
            </a:r>
            <a:r>
              <a:rPr lang="cs-CZ" dirty="0" smtClean="0"/>
              <a:t> líbil.</a:t>
            </a:r>
          </a:p>
          <a:p>
            <a:r>
              <a:rPr lang="cs-CZ" dirty="0" smtClean="0"/>
              <a:t>Víte, kolik lidí vám to napíše? 1 z 50. Možná ani to ne.</a:t>
            </a:r>
          </a:p>
          <a:p>
            <a:r>
              <a:rPr lang="cs-CZ" dirty="0" smtClean="0"/>
              <a:t>A k čemu vám to bude?</a:t>
            </a:r>
          </a:p>
          <a:p>
            <a:r>
              <a:rPr lang="cs-CZ" dirty="0" smtClean="0"/>
              <a:t>Využijte čtenářovo NADŠENÍ!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476672"/>
            <a:ext cx="63464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IMG_20180410_123849.jpg"/>
          <p:cNvPicPr>
            <a:picLocks noChangeAspect="1"/>
          </p:cNvPicPr>
          <p:nvPr/>
        </p:nvPicPr>
        <p:blipFill>
          <a:blip r:embed="rId2" cstate="print">
            <a:lum bright="-10000" contrast="10000"/>
          </a:blip>
          <a:srcRect l="1213"/>
          <a:stretch>
            <a:fillRect/>
          </a:stretch>
        </p:blipFill>
        <p:spPr>
          <a:xfrm>
            <a:off x="2627784" y="-9764"/>
            <a:ext cx="6516216" cy="686776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3491880" cy="6858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„Vděčnost je prvním krokem k úspěchu</a:t>
            </a:r>
            <a:r>
              <a:rPr lang="cs-CZ" dirty="0" smtClean="0">
                <a:solidFill>
                  <a:schemeClr val="tx1"/>
                </a:solidFill>
              </a:rPr>
              <a:t>.“</a:t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sz="1800" dirty="0" err="1" smtClean="0">
                <a:solidFill>
                  <a:schemeClr val="tx1"/>
                </a:solidFill>
              </a:rPr>
              <a:t>Ralph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dirty="0" err="1" smtClean="0">
                <a:solidFill>
                  <a:schemeClr val="tx1"/>
                </a:solidFill>
              </a:rPr>
              <a:t>Smart</a:t>
            </a:r>
            <a:endParaRPr lang="cs-CZ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„Něco napíšu a pak se uvidí.“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467600" cy="4629128"/>
          </a:xfrm>
        </p:spPr>
        <p:txBody>
          <a:bodyPr/>
          <a:lstStyle/>
          <a:p>
            <a:r>
              <a:rPr lang="cs-CZ" dirty="0" smtClean="0"/>
              <a:t>Přemýšlet v souvislostech je na začátku opravdu hodně těžké, připomeňte si ale kapitolu, kde právě o tom a o důležitosti návaznosti mluvím. Ušetříte si tím spoustu času.</a:t>
            </a:r>
          </a:p>
          <a:p>
            <a:endParaRPr lang="cs-CZ" dirty="0" smtClean="0"/>
          </a:p>
          <a:p>
            <a:r>
              <a:rPr lang="cs-CZ" dirty="0" smtClean="0"/>
              <a:t>Jak jsem neuměla přemýšlet v souvislostech a „ztratila“ tím rok svého času.</a:t>
            </a:r>
          </a:p>
          <a:p>
            <a:endParaRPr lang="cs-CZ" dirty="0" smtClean="0"/>
          </a:p>
          <a:p>
            <a:r>
              <a:rPr lang="cs-CZ" dirty="0" smtClean="0"/>
              <a:t>Není potřeba mít vše promyšlené do posledního detailu, ale…</a:t>
            </a:r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995936" y="0"/>
            <a:ext cx="1008112" cy="10501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„Až to napíšu, budu čekat, kdo si e-</a:t>
            </a:r>
            <a:r>
              <a:rPr lang="cs-CZ" dirty="0" err="1" smtClean="0"/>
              <a:t>book</a:t>
            </a:r>
            <a:r>
              <a:rPr lang="cs-CZ" dirty="0" smtClean="0"/>
              <a:t> stáhne.“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r>
              <a:rPr lang="cs-CZ" dirty="0" smtClean="0"/>
              <a:t>Obzvlášť na začátku je pro nás dost často velkým krokem z komfortní zóny nabídnout lidem něco svého.</a:t>
            </a:r>
          </a:p>
          <a:p>
            <a:r>
              <a:rPr lang="cs-CZ" dirty="0" smtClean="0"/>
              <a:t>To, že jste ale vytvořili něco nového víte jen VY.</a:t>
            </a:r>
          </a:p>
          <a:p>
            <a:r>
              <a:rPr lang="cs-CZ" dirty="0" smtClean="0"/>
              <a:t>E-</a:t>
            </a:r>
            <a:r>
              <a:rPr lang="cs-CZ" dirty="0" err="1" smtClean="0"/>
              <a:t>bookem</a:t>
            </a:r>
            <a:r>
              <a:rPr lang="cs-CZ" dirty="0" smtClean="0"/>
              <a:t> to nekončí, právě naopak. Je to začátek naprosto fascinující cesty!</a:t>
            </a:r>
          </a:p>
          <a:p>
            <a:r>
              <a:rPr lang="cs-CZ" dirty="0" smtClean="0"/>
              <a:t>PROPAGACE- různé možnosti</a:t>
            </a:r>
          </a:p>
          <a:p>
            <a:r>
              <a:rPr lang="cs-CZ" dirty="0" smtClean="0"/>
              <a:t>NEČEKÁME, ale konáme ;)</a:t>
            </a:r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779912" y="-1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„NIKDO TO NESTAHUJE = E-</a:t>
            </a:r>
            <a:r>
              <a:rPr lang="cs-CZ" dirty="0" err="1" smtClean="0"/>
              <a:t>BOOK</a:t>
            </a:r>
            <a:r>
              <a:rPr lang="cs-CZ" dirty="0" smtClean="0"/>
              <a:t> STOJÍ ZA NIC.“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r>
              <a:rPr lang="cs-CZ" dirty="0" smtClean="0"/>
              <a:t>ANI NÁHODOU! Stop takovým myšlenkám! Jasně, jsou e-</a:t>
            </a:r>
            <a:r>
              <a:rPr lang="cs-CZ" dirty="0" err="1" smtClean="0"/>
              <a:t>booky</a:t>
            </a:r>
            <a:r>
              <a:rPr lang="cs-CZ" dirty="0" smtClean="0"/>
              <a:t>, které možná pofrčí víc než ten Váš, to ale není důvod k tomu, zabalit to.</a:t>
            </a:r>
          </a:p>
          <a:p>
            <a:r>
              <a:rPr lang="cs-CZ" dirty="0" smtClean="0"/>
              <a:t>V případě, že se něco takového stane, doporučuji tento můj článek: </a:t>
            </a:r>
            <a:r>
              <a:rPr lang="cs-CZ" dirty="0" smtClean="0">
                <a:hlinkClick r:id="rId2"/>
              </a:rPr>
              <a:t>5 tipů pro zvýšení počtu kontaktů (stažení e-</a:t>
            </a:r>
            <a:r>
              <a:rPr lang="cs-CZ" dirty="0" err="1" smtClean="0">
                <a:hlinkClick r:id="rId2"/>
              </a:rPr>
              <a:t>booků</a:t>
            </a:r>
            <a:r>
              <a:rPr lang="cs-CZ" dirty="0" smtClean="0">
                <a:hlinkClick r:id="rId2"/>
              </a:rPr>
              <a:t>)</a:t>
            </a:r>
            <a:endParaRPr lang="cs-CZ" dirty="0" smtClean="0"/>
          </a:p>
          <a:p>
            <a:r>
              <a:rPr lang="cs-CZ" dirty="0" smtClean="0"/>
              <a:t>Hledejte způsoby, jak to půjde – každému funguje něco jiného! Univerzální návod NEEXISTUJE!</a:t>
            </a:r>
          </a:p>
          <a:p>
            <a:r>
              <a:rPr lang="cs-CZ" dirty="0" smtClean="0"/>
              <a:t>„Ať </a:t>
            </a:r>
            <a:r>
              <a:rPr lang="cs-CZ" dirty="0" smtClean="0"/>
              <a:t>už si myslíte, že něco dokážete, nebo si myslíte, že to nedokážete, v obou případech máte </a:t>
            </a:r>
            <a:r>
              <a:rPr lang="cs-CZ" dirty="0" smtClean="0"/>
              <a:t>pravdu.“ Henry Ford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3" cstate="print"/>
          <a:srcRect l="39762" t="32324" r="41338" b="33684"/>
          <a:stretch>
            <a:fillRect/>
          </a:stretch>
        </p:blipFill>
        <p:spPr>
          <a:xfrm>
            <a:off x="3779912" y="-1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„MŮJ E-</a:t>
            </a:r>
            <a:r>
              <a:rPr lang="cs-CZ" dirty="0" err="1" smtClean="0"/>
              <a:t>BOOK</a:t>
            </a:r>
            <a:r>
              <a:rPr lang="cs-CZ" dirty="0" smtClean="0"/>
              <a:t> JE PRO VŠECHNY.“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492896"/>
            <a:ext cx="7467600" cy="3981056"/>
          </a:xfrm>
        </p:spPr>
        <p:txBody>
          <a:bodyPr/>
          <a:lstStyle/>
          <a:p>
            <a:r>
              <a:rPr lang="cs-CZ" dirty="0" smtClean="0"/>
              <a:t>BLBOST!</a:t>
            </a:r>
            <a:r>
              <a:rPr lang="cs-CZ" dirty="0" smtClean="0"/>
              <a:t> </a:t>
            </a:r>
            <a:endParaRPr lang="cs-CZ" dirty="0" smtClean="0"/>
          </a:p>
          <a:p>
            <a:r>
              <a:rPr lang="cs-CZ" dirty="0" smtClean="0"/>
              <a:t>Velice častá chyba, kterou člověk ovšem někdy odbourá až po cestě a po nějakých zkušenostech.</a:t>
            </a:r>
          </a:p>
          <a:p>
            <a:r>
              <a:rPr lang="cs-CZ" dirty="0" err="1" smtClean="0"/>
              <a:t>Cílovku</a:t>
            </a:r>
            <a:r>
              <a:rPr lang="cs-CZ" dirty="0" smtClean="0"/>
              <a:t> je někdy těžké si určit, zkuste poodstoupit do role nestranného pozorovatele a uvědomit si, komu by e-</a:t>
            </a:r>
            <a:r>
              <a:rPr lang="cs-CZ" dirty="0" err="1" smtClean="0"/>
              <a:t>book</a:t>
            </a:r>
            <a:r>
              <a:rPr lang="cs-CZ" dirty="0" smtClean="0"/>
              <a:t>, resp. informace v něm byly užitečné.</a:t>
            </a:r>
          </a:p>
          <a:p>
            <a:r>
              <a:rPr lang="cs-CZ" dirty="0" smtClean="0"/>
              <a:t>Klienty si můžete dokonce vybírat (ale na to jsem přišla až časem </a:t>
            </a:r>
            <a:r>
              <a:rPr lang="cs-CZ" dirty="0" smtClean="0">
                <a:sym typeface="Wingdings" pitchFamily="2" charset="2"/>
              </a:rPr>
              <a:t>)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995936" y="0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„JE TO JENOM E-</a:t>
            </a:r>
            <a:r>
              <a:rPr lang="cs-CZ" dirty="0" err="1" smtClean="0"/>
              <a:t>BOOK</a:t>
            </a:r>
            <a:r>
              <a:rPr lang="cs-CZ" dirty="0" smtClean="0"/>
              <a:t> ZDARMA.“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852936"/>
            <a:ext cx="7467600" cy="3621016"/>
          </a:xfrm>
        </p:spPr>
        <p:txBody>
          <a:bodyPr/>
          <a:lstStyle/>
          <a:p>
            <a:r>
              <a:rPr lang="cs-CZ" dirty="0" smtClean="0"/>
              <a:t>Ano, je to „jenom“ e-</a:t>
            </a:r>
            <a:r>
              <a:rPr lang="cs-CZ" dirty="0" err="1" smtClean="0"/>
              <a:t>book</a:t>
            </a:r>
            <a:r>
              <a:rPr lang="cs-CZ" dirty="0" smtClean="0"/>
              <a:t> zdarma… A na základě čeho se člověk asi rozhoduje, jestli koupí nebo ne? Sem tam můžeme prodávat na tzv. studené kontakty a hodně záleží i na produktu, moje zkušenost je ale taková, že většinou nakupují lidé, kteří už mě znají. </a:t>
            </a:r>
          </a:p>
          <a:p>
            <a:r>
              <a:rPr lang="cs-CZ" dirty="0" smtClean="0"/>
              <a:t>Takže opravdu je to „JENOM“ e-</a:t>
            </a:r>
            <a:r>
              <a:rPr lang="cs-CZ" dirty="0" err="1" smtClean="0"/>
              <a:t>book</a:t>
            </a:r>
            <a:r>
              <a:rPr lang="cs-CZ" dirty="0" smtClean="0"/>
              <a:t> zdarma?</a:t>
            </a:r>
          </a:p>
          <a:p>
            <a:r>
              <a:rPr lang="cs-CZ" dirty="0" smtClean="0"/>
              <a:t>„Je to placené, tak to musí být </a:t>
            </a:r>
            <a:r>
              <a:rPr lang="cs-CZ" dirty="0" err="1" smtClean="0"/>
              <a:t>TOPKA</a:t>
            </a:r>
            <a:r>
              <a:rPr lang="cs-CZ" dirty="0" smtClean="0"/>
              <a:t>.“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779912" y="0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„STEJNĚ TO NIKDO ČÍST NEBUDE, JE TO ZBYTEČNÉ.“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852936"/>
            <a:ext cx="7467600" cy="3621016"/>
          </a:xfrm>
        </p:spPr>
        <p:txBody>
          <a:bodyPr/>
          <a:lstStyle/>
          <a:p>
            <a:r>
              <a:rPr lang="cs-CZ" dirty="0" smtClean="0"/>
              <a:t>Věříte svému produktu?</a:t>
            </a:r>
          </a:p>
          <a:p>
            <a:r>
              <a:rPr lang="cs-CZ" dirty="0" smtClean="0"/>
              <a:t>Když ne VY, jak mu má věřit zákazník?</a:t>
            </a:r>
          </a:p>
          <a:p>
            <a:r>
              <a:rPr lang="cs-CZ" dirty="0" smtClean="0"/>
              <a:t>Jakou energii do produktu dáš, taková se ti mnohonásobně vrátí ;).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779912" y="0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„HELE, UŽ TO MÁM NA STRÁNCE DOBU, ALE NIC, ANI </a:t>
            </a:r>
            <a:r>
              <a:rPr lang="cs-CZ" dirty="0" err="1" smtClean="0"/>
              <a:t>ŤUK</a:t>
            </a:r>
            <a:r>
              <a:rPr lang="cs-CZ" dirty="0" smtClean="0"/>
              <a:t>.“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852936"/>
            <a:ext cx="7467600" cy="3621016"/>
          </a:xfrm>
        </p:spPr>
        <p:txBody>
          <a:bodyPr/>
          <a:lstStyle/>
          <a:p>
            <a:r>
              <a:rPr lang="cs-CZ" dirty="0" smtClean="0"/>
              <a:t>A ví o tom někdo?</a:t>
            </a:r>
          </a:p>
          <a:p>
            <a:r>
              <a:rPr lang="cs-CZ" dirty="0" smtClean="0"/>
              <a:t>Nebojte se investovat do reklamy (</a:t>
            </a:r>
            <a:r>
              <a:rPr lang="cs-CZ" dirty="0" err="1" smtClean="0"/>
              <a:t>FB</a:t>
            </a:r>
            <a:r>
              <a:rPr lang="cs-CZ" dirty="0" smtClean="0"/>
              <a:t> pixel). PS: Berte to jako investici a ne jako vyhozený prachy = pak to nefunguje </a:t>
            </a:r>
            <a:r>
              <a:rPr lang="cs-CZ" dirty="0" smtClean="0">
                <a:sym typeface="Wingdings" pitchFamily="2" charset="2"/>
              </a:rPr>
              <a:t>.</a:t>
            </a:r>
          </a:p>
          <a:p>
            <a:r>
              <a:rPr lang="cs-CZ" dirty="0" smtClean="0">
                <a:sym typeface="Wingdings" pitchFamily="2" charset="2"/>
              </a:rPr>
              <a:t>Jak vypadá váš web a vaše prodejní stránka? Kolik návštěvníků denně přijde na váš web a vaši prodejní stránku?</a:t>
            </a:r>
          </a:p>
          <a:p>
            <a:r>
              <a:rPr lang="cs-CZ" dirty="0" smtClean="0">
                <a:sym typeface="Wingdings" pitchFamily="2" charset="2"/>
              </a:rPr>
              <a:t>Co děláš pro to, aby se e-</a:t>
            </a:r>
            <a:r>
              <a:rPr lang="cs-CZ" dirty="0" err="1" smtClean="0">
                <a:sym typeface="Wingdings" pitchFamily="2" charset="2"/>
              </a:rPr>
              <a:t>book</a:t>
            </a:r>
            <a:r>
              <a:rPr lang="cs-CZ" dirty="0" smtClean="0">
                <a:sym typeface="Wingdings" pitchFamily="2" charset="2"/>
              </a:rPr>
              <a:t> prodával?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779912" y="0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143000"/>
          </a:xfrm>
        </p:spPr>
        <p:txBody>
          <a:bodyPr/>
          <a:lstStyle/>
          <a:p>
            <a:pPr algn="ctr"/>
            <a:r>
              <a:rPr lang="cs-CZ" dirty="0" smtClean="0"/>
              <a:t>„MUSÍM TAM DÁT ÚPLNĚ VŠECHNO, CO VÍM. A PODROBNĚ!“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852936"/>
            <a:ext cx="7467600" cy="3621016"/>
          </a:xfrm>
        </p:spPr>
        <p:txBody>
          <a:bodyPr/>
          <a:lstStyle/>
          <a:p>
            <a:r>
              <a:rPr lang="cs-CZ" dirty="0" smtClean="0"/>
              <a:t>A kdo to pak bude číst? </a:t>
            </a:r>
            <a:r>
              <a:rPr lang="cs-CZ" dirty="0" smtClean="0">
                <a:sym typeface="Wingdings" pitchFamily="2" charset="2"/>
              </a:rPr>
              <a:t></a:t>
            </a:r>
          </a:p>
          <a:p>
            <a:r>
              <a:rPr lang="cs-CZ" dirty="0" smtClean="0">
                <a:sym typeface="Wingdings" pitchFamily="2" charset="2"/>
              </a:rPr>
              <a:t>Důležité je, aby si člověk z e-</a:t>
            </a:r>
            <a:r>
              <a:rPr lang="cs-CZ" dirty="0" err="1" smtClean="0">
                <a:sym typeface="Wingdings" pitchFamily="2" charset="2"/>
              </a:rPr>
              <a:t>booku</a:t>
            </a:r>
            <a:r>
              <a:rPr lang="cs-CZ" dirty="0" smtClean="0">
                <a:sym typeface="Wingdings" pitchFamily="2" charset="2"/>
              </a:rPr>
              <a:t> odnesl hodnotné AHA. Jestli tři, nebo dvacet je jedno. Přikláním se ale ke třem .</a:t>
            </a:r>
          </a:p>
          <a:p>
            <a:r>
              <a:rPr lang="cs-CZ" dirty="0" smtClean="0">
                <a:sym typeface="Wingdings" pitchFamily="2" charset="2"/>
              </a:rPr>
              <a:t>Méně je někdy více.</a:t>
            </a:r>
          </a:p>
          <a:p>
            <a:r>
              <a:rPr lang="cs-CZ" dirty="0" smtClean="0">
                <a:sym typeface="Wingdings" pitchFamily="2" charset="2"/>
              </a:rPr>
              <a:t>Když otevřete e-</a:t>
            </a:r>
            <a:r>
              <a:rPr lang="cs-CZ" dirty="0" err="1" smtClean="0">
                <a:sym typeface="Wingdings" pitchFamily="2" charset="2"/>
              </a:rPr>
              <a:t>book</a:t>
            </a:r>
            <a:r>
              <a:rPr lang="cs-CZ" dirty="0" smtClean="0">
                <a:sym typeface="Wingdings" pitchFamily="2" charset="2"/>
              </a:rPr>
              <a:t> ZDARMA a zjistíte, že má 300 stran… Budete ho číst?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4" name="Obrázek 3" descr="emoticons-154078_960_720.png"/>
          <p:cNvPicPr>
            <a:picLocks noChangeAspect="1"/>
          </p:cNvPicPr>
          <p:nvPr/>
        </p:nvPicPr>
        <p:blipFill>
          <a:blip r:embed="rId2" cstate="print"/>
          <a:srcRect l="39762" t="32324" r="41338" b="33684"/>
          <a:stretch>
            <a:fillRect/>
          </a:stretch>
        </p:blipFill>
        <p:spPr>
          <a:xfrm>
            <a:off x="3779912" y="0"/>
            <a:ext cx="1080120" cy="11251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686</Words>
  <Application>Microsoft Office PowerPoint</Application>
  <PresentationFormat>Předvádění na obrazovce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Arkýř</vt:lpstr>
      <vt:lpstr>VYVARUJTE SE TĚCHTO ZBYTEČNÝCH CHYB</vt:lpstr>
      <vt:lpstr>„Něco napíšu a pak se uvidí.“</vt:lpstr>
      <vt:lpstr>„Až to napíšu, budu čekat, kdo si e-book stáhne.“</vt:lpstr>
      <vt:lpstr>„NIKDO TO NESTAHUJE = E-BOOK STOJÍ ZA NIC.“</vt:lpstr>
      <vt:lpstr>„MŮJ E-BOOK JE PRO VŠECHNY.“</vt:lpstr>
      <vt:lpstr>„JE TO JENOM E-BOOK ZDARMA.“</vt:lpstr>
      <vt:lpstr>„STEJNĚ TO NIKDO ČÍST NEBUDE, JE TO ZBYTEČNÉ.“</vt:lpstr>
      <vt:lpstr>„HELE, UŽ TO MÁM NA STRÁNCE DOBU, ALE NIC, ANI ŤUK.“</vt:lpstr>
      <vt:lpstr>„MUSÍM TAM DÁT ÚPLNĚ VŠECHNO, CO VÍM. A PODROBNĚ!“</vt:lpstr>
      <vt:lpstr>PÍŠETE PRO ČTENÁŘE NEBO PRO SEBE?</vt:lpstr>
      <vt:lpstr>CO BUDE NA KONCI E-BOOKU VÝZVOU K AKCI?</vt:lpstr>
      <vt:lpstr>„Vděčnost je prvním krokem k úspěchu.“  Ralph Smart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VYVARUJTE SE TĚCHTO ZBYTEČNÝCH CHYB</dc:title>
  <dc:creator>Erika Čákorová</dc:creator>
  <cp:lastModifiedBy>Erika Čákorová</cp:lastModifiedBy>
  <cp:revision>14</cp:revision>
  <dcterms:created xsi:type="dcterms:W3CDTF">2018-11-13T07:49:25Z</dcterms:created>
  <dcterms:modified xsi:type="dcterms:W3CDTF">2018-11-13T09:38:30Z</dcterms:modified>
</cp:coreProperties>
</file>